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</p:sldIdLst>
  <p:sldSz type="A4" cy="6858000" cx="9906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9733"/>
    <p:restoredTop sz="92663"/>
  </p:normalViewPr>
  <p:slideViewPr>
    <p:cSldViewPr snapToGrid="0" snapToObjects="1">
      <p:cViewPr>
        <p:scale>
          <a:sx n="81" d="100"/>
          <a:sy n="81" d="100"/>
        </p:scale>
        <p:origin x="-1104" y="14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tableStyles" Target="tableStyles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7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18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C1C6F7FF-FF78-EC4B-BB31-8AEEB7604B7B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1048719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US"/>
          </a:p>
        </p:txBody>
      </p:sp>
      <p:sp>
        <p:nvSpPr>
          <p:cNvPr id="1048720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21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22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B04A69B1-A7FF-7941-9A23-A73664668DFC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1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1A1F4BE2-E566-4DC8-8ED3-98B90EC831C5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5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1A1F4BE2-E566-4DC8-8ED3-98B90EC831C5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91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dirty="0" lang="en-US"/>
          </a:p>
        </p:txBody>
      </p:sp>
      <p:sp>
        <p:nvSpPr>
          <p:cNvPr id="104869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A407D4D-BA2F-8049-B232-13B6D5A8BDB6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104869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36579BD-87EC-5143-8FB3-840C17433C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6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6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A407D4D-BA2F-8049-B232-13B6D5A8BDB6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104866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36579BD-87EC-5143-8FB3-840C17433C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702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70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A407D4D-BA2F-8049-B232-13B6D5A8BDB6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104870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36579BD-87EC-5143-8FB3-840C17433C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60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61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6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A407D4D-BA2F-8049-B232-13B6D5A8BDB6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104866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36579BD-87EC-5143-8FB3-840C17433C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71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72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7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74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7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A407D4D-BA2F-8049-B232-13B6D5A8BDB6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104867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36579BD-87EC-5143-8FB3-840C17433C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7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A407D4D-BA2F-8049-B232-13B6D5A8BDB6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104868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36579BD-87EC-5143-8FB3-840C17433C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A407D4D-BA2F-8049-B232-13B6D5A8BDB6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104868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36579BD-87EC-5143-8FB3-840C17433C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712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713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7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A407D4D-BA2F-8049-B232-13B6D5A8BDB6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10487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36579BD-87EC-5143-8FB3-840C17433C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96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 lang="en-US"/>
          </a:p>
        </p:txBody>
      </p:sp>
      <p:sp>
        <p:nvSpPr>
          <p:cNvPr id="1048697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9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A407D4D-BA2F-8049-B232-13B6D5A8BDB6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104869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36579BD-87EC-5143-8FB3-840C17433C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707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7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A407D4D-BA2F-8049-B232-13B6D5A8BDB6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10487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36579BD-87EC-5143-8FB3-840C17433C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8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A407D4D-BA2F-8049-B232-13B6D5A8BDB6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10486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36579BD-87EC-5143-8FB3-840C17433C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Slide Number Placeholder 5"/>
          <p:cNvSpPr txBox="1"/>
          <p:nvPr userDrawn="1"/>
        </p:nvSpPr>
        <p:spPr>
          <a:xfrm>
            <a:off x="7099300" y="6356351"/>
            <a:ext cx="2311400" cy="365125"/>
          </a:xfrm>
          <a:prstGeom prst="rect"/>
        </p:spPr>
        <p:txBody>
          <a:bodyPr anchor="ctr" bIns="45720" lIns="91440" rIns="91440" rtlCol="0" tIns="45720" vert="horz"/>
          <a:lstStyle>
            <a:defPPr>
              <a:defRPr lang="en-US"/>
            </a:defPPr>
            <a:lvl1pPr algn="r" defTabSz="914400" eaLnBrk="1" hangingPunct="1" latinLnBrk="0" marL="0" rtl="0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4B425DA-BF29-4FFA-A585-CBECE133A9C6}" type="slidenum">
              <a:rPr b="0" i="0" lang="en-US" smtClean="0">
                <a:solidFill>
                  <a:prstClr val="black">
                    <a:tint val="75000"/>
                  </a:prstClr>
                </a:solidFill>
                <a:latin typeface="Tellural" charset="0"/>
              </a:rPr>
              <a:t>‹#›</a:t>
            </a:fld>
            <a:endParaRPr b="0" i="0" lang="en-US">
              <a:solidFill>
                <a:prstClr val="black">
                  <a:tint val="75000"/>
                </a:prstClr>
              </a:solidFill>
              <a:latin typeface="Tellural" charset="0"/>
            </a:endParaRPr>
          </a:p>
        </p:txBody>
      </p:sp>
    </p:spTree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07D4D-BA2F-8049-B232-13B6D5A8BDB6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579BD-87EC-5143-8FB3-840C17433C70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Rectangle 2"/>
          <p:cNvSpPr/>
          <p:nvPr/>
        </p:nvSpPr>
        <p:spPr bwMode="auto">
          <a:xfrm>
            <a:off x="0" y="18286"/>
            <a:ext cx="9906000" cy="685762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r>
              <a:rPr b="1" dirty="0" lang="en-US" smtClean="0">
                <a:solidFill>
                  <a:schemeClr val="lt1"/>
                </a:solidFill>
              </a:rPr>
              <a:t>[IMPACT OF MANAGEMENT ROLE IN INNOVATION]</a:t>
            </a:r>
            <a:endParaRPr b="1" dirty="0" lang="en-US">
              <a:solidFill>
                <a:schemeClr val="lt1"/>
              </a:solidFill>
            </a:endParaRPr>
          </a:p>
        </p:txBody>
      </p:sp>
      <p:sp>
        <p:nvSpPr>
          <p:cNvPr id="1048583" name="Rectangle 4"/>
          <p:cNvSpPr/>
          <p:nvPr/>
        </p:nvSpPr>
        <p:spPr>
          <a:xfrm>
            <a:off x="6560438" y="79877"/>
            <a:ext cx="596638" cy="267446"/>
          </a:xfrm>
          <a:prstGeom prst="rect"/>
        </p:spPr>
        <p:txBody>
          <a:bodyPr wrap="none">
            <a:spAutoFit/>
          </a:bodyPr>
          <a:p>
            <a:pPr lvl="0"/>
            <a:r>
              <a:rPr b="1" dirty="0" sz="1138" lang="en-US">
                <a:solidFill>
                  <a:srgbClr val="FDFFFE"/>
                </a:solidFill>
              </a:rPr>
              <a:t>Owner</a:t>
            </a:r>
          </a:p>
        </p:txBody>
      </p:sp>
      <p:sp>
        <p:nvSpPr>
          <p:cNvPr id="1048584" name="Rectangle 25"/>
          <p:cNvSpPr/>
          <p:nvPr/>
        </p:nvSpPr>
        <p:spPr>
          <a:xfrm>
            <a:off x="6560438" y="377528"/>
            <a:ext cx="473206" cy="267446"/>
          </a:xfrm>
          <a:prstGeom prst="rect"/>
        </p:spPr>
        <p:txBody>
          <a:bodyPr wrap="none">
            <a:spAutoFit/>
          </a:bodyPr>
          <a:p>
            <a:pPr lvl="0"/>
            <a:r>
              <a:rPr b="1" dirty="0" sz="1138" lang="en-US">
                <a:solidFill>
                  <a:srgbClr val="FDFFFE"/>
                </a:solidFill>
              </a:rPr>
              <a:t>Date</a:t>
            </a:r>
          </a:p>
        </p:txBody>
      </p:sp>
      <p:sp>
        <p:nvSpPr>
          <p:cNvPr id="1048585" name="Rectangle 5"/>
          <p:cNvSpPr/>
          <p:nvPr/>
        </p:nvSpPr>
        <p:spPr>
          <a:xfrm>
            <a:off x="7162800" y="76200"/>
            <a:ext cx="2673858" cy="276071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r>
              <a:rPr dirty="0" sz="1600" lang="en-US">
                <a:solidFill>
                  <a:schemeClr val="tx1"/>
                </a:solidFill>
              </a:rPr>
              <a:t>[Please Write your name]</a:t>
            </a:r>
          </a:p>
        </p:txBody>
      </p:sp>
      <p:sp>
        <p:nvSpPr>
          <p:cNvPr id="1048586" name="Rectangle 26"/>
          <p:cNvSpPr/>
          <p:nvPr/>
        </p:nvSpPr>
        <p:spPr>
          <a:xfrm>
            <a:off x="7162800" y="385435"/>
            <a:ext cx="2673858" cy="276071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prstTxWarp prst="textNoShape"/>
            <a:noAutofit/>
          </a:bodyPr>
          <a:p>
            <a:r>
              <a:rPr dirty="0" sz="1600" lang="en-US">
                <a:solidFill>
                  <a:schemeClr val="tx1"/>
                </a:solidFill>
              </a:rPr>
              <a:t>[Please write the date]</a:t>
            </a:r>
          </a:p>
        </p:txBody>
      </p:sp>
      <p:grpSp>
        <p:nvGrpSpPr>
          <p:cNvPr id="19" name="Group 15"/>
          <p:cNvGrpSpPr/>
          <p:nvPr/>
        </p:nvGrpSpPr>
        <p:grpSpPr>
          <a:xfrm>
            <a:off x="12357" y="762783"/>
            <a:ext cx="9893643" cy="1632352"/>
            <a:chOff x="12357" y="762783"/>
            <a:chExt cx="8637781" cy="1632352"/>
          </a:xfrm>
        </p:grpSpPr>
        <p:grpSp>
          <p:nvGrpSpPr>
            <p:cNvPr id="20" name="Group 14"/>
            <p:cNvGrpSpPr/>
            <p:nvPr/>
          </p:nvGrpSpPr>
          <p:grpSpPr>
            <a:xfrm>
              <a:off x="12357" y="762783"/>
              <a:ext cx="4290542" cy="1624752"/>
              <a:chOff x="1163862" y="4831863"/>
              <a:chExt cx="4290542" cy="911669"/>
            </a:xfrm>
          </p:grpSpPr>
          <p:sp>
            <p:nvSpPr>
              <p:cNvPr id="1048587" name="Rectangle 81"/>
              <p:cNvSpPr/>
              <p:nvPr/>
            </p:nvSpPr>
            <p:spPr>
              <a:xfrm>
                <a:off x="1163862" y="5042708"/>
                <a:ext cx="4290542" cy="700824"/>
              </a:xfrm>
              <a:prstGeom prst="rect"/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rtlCol="0"/>
              <a:p>
                <a:pPr indent="-171450" marL="171450">
                  <a:buFont typeface="Arial" panose="020B0604020202020204" pitchFamily="34" charset="0"/>
                  <a:buChar char="•"/>
                </a:pPr>
                <a:r>
                  <a:rPr dirty="0" sz="1200" lang="en-US" smtClean="0">
                    <a:solidFill>
                      <a:schemeClr val="tx1"/>
                    </a:solidFill>
                  </a:rPr>
                  <a:t>The impact of top management on the innovation activities.</a:t>
                </a:r>
              </a:p>
              <a:p>
                <a:pPr indent="-171450" marL="171450">
                  <a:buFont typeface="Arial" panose="020B0604020202020204" pitchFamily="34" charset="0"/>
                  <a:buChar char="•"/>
                </a:pPr>
                <a:r>
                  <a:rPr dirty="0" sz="1200" lang="en-US" smtClean="0">
                    <a:solidFill>
                      <a:schemeClr val="tx1"/>
                    </a:solidFill>
                  </a:rPr>
                  <a:t>The role of the management in the setting up of the innovation pace.</a:t>
                </a:r>
                <a:endParaRPr dirty="0" sz="1200" lang="en-US">
                  <a:solidFill>
                    <a:schemeClr val="tx1"/>
                  </a:solidFill>
                </a:endParaRPr>
              </a:p>
              <a:p>
                <a:pPr indent="-171450" marL="171450">
                  <a:buFont typeface="Arial" panose="020B0604020202020204" pitchFamily="34" charset="0"/>
                  <a:buChar char="•"/>
                </a:pPr>
                <a:r>
                  <a:rPr dirty="0" sz="1200" lang="en-US" smtClean="0">
                    <a:solidFill>
                      <a:schemeClr val="tx1"/>
                    </a:solidFill>
                  </a:rPr>
                  <a:t>Impact of management collective approach to innovation activities.</a:t>
                </a:r>
              </a:p>
              <a:p>
                <a:pPr indent="-171450" marL="171450">
                  <a:buFont typeface="Arial" panose="020B0604020202020204" pitchFamily="34" charset="0"/>
                  <a:buChar char="•"/>
                </a:pPr>
                <a:r>
                  <a:rPr dirty="0" sz="1200" lang="en-US" smtClean="0">
                    <a:solidFill>
                      <a:schemeClr val="tx1"/>
                    </a:solidFill>
                  </a:rPr>
                  <a:t>Management comprehension of innovation in an organization.</a:t>
                </a:r>
              </a:p>
              <a:p>
                <a:pPr indent="-171450" marL="171450">
                  <a:buFont typeface="Arial" panose="020B0604020202020204" pitchFamily="34" charset="0"/>
                  <a:buChar char="•"/>
                </a:pPr>
                <a:r>
                  <a:rPr dirty="0" sz="1200" lang="en-US" smtClean="0">
                    <a:solidFill>
                      <a:schemeClr val="tx1"/>
                    </a:solidFill>
                  </a:rPr>
                  <a:t>Accountability techniques appropriate for </a:t>
                </a:r>
                <a:r>
                  <a:rPr dirty="0" sz="1200" lang="en-US" smtClean="0">
                    <a:solidFill>
                      <a:schemeClr val="tx1"/>
                    </a:solidFill>
                  </a:rPr>
                  <a:t>the process of innovation.</a:t>
                </a:r>
                <a:endParaRPr dirty="0" sz="1200" lang="en-US">
                  <a:solidFill>
                    <a:schemeClr val="tx1"/>
                  </a:solidFill>
                </a:endParaRPr>
              </a:p>
              <a:p>
                <a:endParaRPr dirty="0" sz="1200"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48588" name="Rectangle 92"/>
              <p:cNvSpPr/>
              <p:nvPr/>
            </p:nvSpPr>
            <p:spPr>
              <a:xfrm>
                <a:off x="1167998" y="4831863"/>
                <a:ext cx="4286406" cy="198691"/>
              </a:xfrm>
              <a:prstGeom prst="rect"/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r>
                  <a:rPr b="1" dirty="0" sz="1138" lang="en-US"/>
                  <a:t>DESCRIPTION</a:t>
                </a:r>
              </a:p>
            </p:txBody>
          </p:sp>
        </p:grpSp>
        <p:grpSp>
          <p:nvGrpSpPr>
            <p:cNvPr id="21" name="Group 95"/>
            <p:cNvGrpSpPr/>
            <p:nvPr/>
          </p:nvGrpSpPr>
          <p:grpSpPr>
            <a:xfrm>
              <a:off x="4359596" y="770383"/>
              <a:ext cx="4290542" cy="1624752"/>
              <a:chOff x="1163862" y="4831863"/>
              <a:chExt cx="4290542" cy="911669"/>
            </a:xfrm>
          </p:grpSpPr>
          <p:sp>
            <p:nvSpPr>
              <p:cNvPr id="1048589" name="Rectangle 96"/>
              <p:cNvSpPr/>
              <p:nvPr/>
            </p:nvSpPr>
            <p:spPr>
              <a:xfrm>
                <a:off x="1163862" y="5042708"/>
                <a:ext cx="4290542" cy="700824"/>
              </a:xfrm>
              <a:prstGeom prst="rect"/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rtlCol="0"/>
              <a:p>
                <a:r>
                  <a:rPr dirty="0" sz="1200" lang="en-US" smtClean="0">
                    <a:solidFill>
                      <a:schemeClr val="tx1"/>
                    </a:solidFill>
                  </a:rPr>
                  <a:t>[The research seeks to check the impact  and the role of management in innovation.</a:t>
                </a:r>
              </a:p>
              <a:p>
                <a:r>
                  <a:rPr dirty="0" sz="1200" lang="en-US" smtClean="0">
                    <a:solidFill>
                      <a:schemeClr val="tx1"/>
                    </a:solidFill>
                  </a:rPr>
                  <a:t>The importance of technology in inn ovation  activities.</a:t>
                </a:r>
              </a:p>
              <a:p>
                <a:r>
                  <a:rPr dirty="0" sz="1200" lang="en-US" smtClean="0">
                    <a:solidFill>
                      <a:schemeClr val="tx1"/>
                    </a:solidFill>
                  </a:rPr>
                  <a:t>The role of planning, controlling and organizing in relation to innovation.</a:t>
                </a:r>
              </a:p>
              <a:p>
                <a:r>
                  <a:rPr dirty="0" sz="1200" lang="en-US" smtClean="0">
                    <a:solidFill>
                      <a:schemeClr val="tx1"/>
                    </a:solidFill>
                  </a:rPr>
                  <a:t>The best model in pursuit of successful innovations in an organization.</a:t>
                </a:r>
              </a:p>
              <a:p>
                <a:r>
                  <a:rPr dirty="0" sz="1200" lang="en-US" smtClean="0">
                    <a:solidFill>
                      <a:schemeClr val="tx1"/>
                    </a:solidFill>
                  </a:rPr>
                  <a:t>How an organization can deal with the changing trends and preferences.</a:t>
                </a:r>
                <a:endParaRPr dirty="0" sz="1200"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48590" name="Rectangle 97"/>
              <p:cNvSpPr/>
              <p:nvPr/>
            </p:nvSpPr>
            <p:spPr>
              <a:xfrm>
                <a:off x="1167998" y="4831863"/>
                <a:ext cx="4286406" cy="198691"/>
              </a:xfrm>
              <a:prstGeom prst="rect"/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r>
                  <a:rPr b="1" dirty="0" sz="1138" lang="en-US"/>
                  <a:t>RESEARCH QUESTIONS</a:t>
                </a:r>
              </a:p>
            </p:txBody>
          </p:sp>
        </p:grpSp>
      </p:grpSp>
      <p:grpSp>
        <p:nvGrpSpPr>
          <p:cNvPr id="22" name="Group 1"/>
          <p:cNvGrpSpPr/>
          <p:nvPr/>
        </p:nvGrpSpPr>
        <p:grpSpPr>
          <a:xfrm>
            <a:off x="-1" y="4402894"/>
            <a:ext cx="9904555" cy="2445579"/>
            <a:chOff x="-4960757" y="4133481"/>
            <a:chExt cx="14872935" cy="1767450"/>
          </a:xfrm>
        </p:grpSpPr>
        <p:grpSp>
          <p:nvGrpSpPr>
            <p:cNvPr id="23" name="Group 100"/>
            <p:cNvGrpSpPr/>
            <p:nvPr/>
          </p:nvGrpSpPr>
          <p:grpSpPr>
            <a:xfrm>
              <a:off x="-4960757" y="4133481"/>
              <a:ext cx="4914351" cy="1767450"/>
              <a:chOff x="1163862" y="4652620"/>
              <a:chExt cx="4290542" cy="1090911"/>
            </a:xfrm>
          </p:grpSpPr>
          <p:sp>
            <p:nvSpPr>
              <p:cNvPr id="1048591" name="Rectangle 101"/>
              <p:cNvSpPr/>
              <p:nvPr/>
            </p:nvSpPr>
            <p:spPr>
              <a:xfrm>
                <a:off x="1163862" y="4825269"/>
                <a:ext cx="4290542" cy="918262"/>
              </a:xfrm>
              <a:prstGeom prst="rect"/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rtlCol="0"/>
              <a:p>
                <a:r>
                  <a:rPr dirty="0" sz="1200" lang="en-US" smtClean="0">
                    <a:solidFill>
                      <a:schemeClr val="tx1"/>
                    </a:solidFill>
                  </a:rPr>
                  <a:t>[The samples should be picked from a population that generally fits the whole population by categorizing industries and geographic dispersion.</a:t>
                </a:r>
              </a:p>
              <a:p>
                <a:r>
                  <a:rPr dirty="0" sz="1200" lang="en-US" smtClean="0">
                    <a:solidFill>
                      <a:schemeClr val="tx1"/>
                    </a:solidFill>
                  </a:rPr>
                  <a:t>The sample methods used should eliminated bias and interpretation methods should be statistical removing selection and other biases in the process.</a:t>
                </a:r>
                <a:endParaRPr dirty="0" sz="1200" lang="en-US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48592" name="Rectangle 102"/>
              <p:cNvSpPr/>
              <p:nvPr/>
            </p:nvSpPr>
            <p:spPr>
              <a:xfrm>
                <a:off x="1167998" y="4652620"/>
                <a:ext cx="4286406" cy="149279"/>
              </a:xfrm>
              <a:prstGeom prst="rect"/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r>
                  <a:rPr b="1" dirty="0" sz="1138" lang="en-US"/>
                  <a:t>POPULATION SAMPLE</a:t>
                </a:r>
              </a:p>
            </p:txBody>
          </p:sp>
        </p:grpSp>
        <p:grpSp>
          <p:nvGrpSpPr>
            <p:cNvPr id="24" name="Group 105"/>
            <p:cNvGrpSpPr/>
            <p:nvPr/>
          </p:nvGrpSpPr>
          <p:grpSpPr>
            <a:xfrm>
              <a:off x="18535" y="4133486"/>
              <a:ext cx="9893643" cy="1767440"/>
              <a:chOff x="12357" y="443364"/>
              <a:chExt cx="8637781" cy="1944195"/>
            </a:xfrm>
          </p:grpSpPr>
          <p:grpSp>
            <p:nvGrpSpPr>
              <p:cNvPr id="25" name="Group 106"/>
              <p:cNvGrpSpPr/>
              <p:nvPr/>
            </p:nvGrpSpPr>
            <p:grpSpPr>
              <a:xfrm>
                <a:off x="12357" y="443365"/>
                <a:ext cx="4290542" cy="1944194"/>
                <a:chOff x="1163862" y="4652622"/>
                <a:chExt cx="4290542" cy="1090910"/>
              </a:xfrm>
            </p:grpSpPr>
            <p:sp>
              <p:nvSpPr>
                <p:cNvPr id="1048593" name="Rectangle 110"/>
                <p:cNvSpPr/>
                <p:nvPr/>
              </p:nvSpPr>
              <p:spPr>
                <a:xfrm>
                  <a:off x="1163862" y="4825270"/>
                  <a:ext cx="4290542" cy="918262"/>
                </a:xfrm>
                <a:prstGeom prst="rect"/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t" rtlCol="0"/>
                <a:p>
                  <a:r>
                    <a:rPr dirty="0" sz="1200" lang="en-US" smtClean="0">
                      <a:solidFill>
                        <a:schemeClr val="tx1"/>
                      </a:solidFill>
                    </a:rPr>
                    <a:t>[Resources needed include:</a:t>
                  </a:r>
                  <a:endParaRPr dirty="0" sz="1200" lang="en-US">
                    <a:solidFill>
                      <a:schemeClr val="tx1"/>
                    </a:solidFill>
                  </a:endParaRPr>
                </a:p>
                <a:p>
                  <a:pPr indent="-171450" marL="171450">
                    <a:buFont typeface="Arial" panose="020B0604020202020204" pitchFamily="34" charset="0"/>
                    <a:buChar char="•"/>
                  </a:pPr>
                  <a:r>
                    <a:rPr dirty="0" sz="1200" lang="en-US" smtClean="0">
                      <a:solidFill>
                        <a:schemeClr val="tx1"/>
                      </a:solidFill>
                    </a:rPr>
                    <a:t>A research firm with countrywide reach.</a:t>
                  </a:r>
                  <a:endParaRPr dirty="0" sz="1200" lang="en-US">
                    <a:solidFill>
                      <a:schemeClr val="tx1"/>
                    </a:solidFill>
                  </a:endParaRPr>
                </a:p>
                <a:p>
                  <a:pPr indent="-171450" marL="171450">
                    <a:buFont typeface="Arial" panose="020B0604020202020204" pitchFamily="34" charset="0"/>
                    <a:buChar char="•"/>
                  </a:pPr>
                  <a:r>
                    <a:rPr dirty="0" sz="1200" lang="en-US" smtClean="0">
                      <a:solidFill>
                        <a:schemeClr val="tx1"/>
                      </a:solidFill>
                    </a:rPr>
                    <a:t>The department of commerce data.</a:t>
                  </a:r>
                  <a:endParaRPr dirty="0" sz="1200" lang="en-US">
                    <a:solidFill>
                      <a:schemeClr val="tx1"/>
                    </a:solidFill>
                  </a:endParaRPr>
                </a:p>
                <a:p>
                  <a:pPr indent="-171450" marL="171450">
                    <a:buFont typeface="Arial" panose="020B0604020202020204" pitchFamily="34" charset="0"/>
                    <a:buChar char="•"/>
                  </a:pPr>
                  <a:r>
                    <a:rPr dirty="0" sz="1200" lang="en-US" smtClean="0">
                      <a:solidFill>
                        <a:schemeClr val="tx1"/>
                      </a:solidFill>
                    </a:rPr>
                    <a:t>Trade bodies at the state level.</a:t>
                  </a:r>
                  <a:endParaRPr dirty="0" sz="1200" lang="en-US">
                    <a:solidFill>
                      <a:schemeClr val="tx1"/>
                    </a:solidFill>
                  </a:endParaRPr>
                </a:p>
                <a:p>
                  <a:pPr indent="-171450" marL="171450">
                    <a:buFont typeface="Arial" panose="020B0604020202020204" pitchFamily="34" charset="0"/>
                    <a:buChar char="•"/>
                  </a:pPr>
                  <a:r>
                    <a:rPr dirty="0" sz="1200" lang="en-US" smtClean="0">
                      <a:solidFill>
                        <a:schemeClr val="tx1"/>
                      </a:solidFill>
                    </a:rPr>
                    <a:t>Organizations with business statistics for the country.</a:t>
                  </a:r>
                </a:p>
                <a:p>
                  <a:pPr indent="-171450" marL="171450">
                    <a:buFont typeface="Arial" panose="020B0604020202020204" pitchFamily="34" charset="0"/>
                    <a:buChar char="•"/>
                  </a:pPr>
                  <a:r>
                    <a:rPr dirty="0" sz="1200" lang="en-US" smtClean="0">
                      <a:solidFill>
                        <a:schemeClr val="tx1"/>
                      </a:solidFill>
                    </a:rPr>
                    <a:t>Employees well versed in research and sampling especially in the appropriate industry.</a:t>
                  </a:r>
                  <a:endParaRPr dirty="0" sz="1200"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48594" name="Rectangle 111"/>
                <p:cNvSpPr/>
                <p:nvPr/>
              </p:nvSpPr>
              <p:spPr>
                <a:xfrm>
                  <a:off x="1167998" y="4652622"/>
                  <a:ext cx="4286406" cy="149279"/>
                </a:xfrm>
                <a:prstGeom prst="rect"/>
                <a:solidFill>
                  <a:srgbClr val="7030A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r>
                    <a:rPr b="1" dirty="0" sz="1138" lang="en-US"/>
                    <a:t>RESOURCES NEEDED</a:t>
                  </a:r>
                </a:p>
              </p:txBody>
            </p:sp>
          </p:grpSp>
          <p:grpSp>
            <p:nvGrpSpPr>
              <p:cNvPr id="26" name="Group 107"/>
              <p:cNvGrpSpPr/>
              <p:nvPr/>
            </p:nvGrpSpPr>
            <p:grpSpPr>
              <a:xfrm>
                <a:off x="4359596" y="443364"/>
                <a:ext cx="4290542" cy="1944193"/>
                <a:chOff x="1163862" y="4648356"/>
                <a:chExt cx="4290542" cy="1090909"/>
              </a:xfrm>
            </p:grpSpPr>
            <p:sp>
              <p:nvSpPr>
                <p:cNvPr id="1048595" name="Rectangle 108"/>
                <p:cNvSpPr/>
                <p:nvPr/>
              </p:nvSpPr>
              <p:spPr>
                <a:xfrm>
                  <a:off x="1163862" y="4821003"/>
                  <a:ext cx="4290542" cy="918262"/>
                </a:xfrm>
                <a:prstGeom prst="rect"/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t" rtlCol="0"/>
                <a:p>
                  <a:r>
                    <a:rPr dirty="0" sz="1200" lang="en-US" smtClean="0">
                      <a:solidFill>
                        <a:schemeClr val="tx1"/>
                      </a:solidFill>
                    </a:rPr>
                    <a:t>Activities and their deadlines</a:t>
                  </a:r>
                  <a:endParaRPr dirty="0" sz="1200" lang="en-US">
                    <a:solidFill>
                      <a:schemeClr val="tx1"/>
                    </a:solidFill>
                  </a:endParaRPr>
                </a:p>
                <a:p>
                  <a:pPr indent="-171450" marL="171450">
                    <a:buFont typeface="Arial" panose="020B0604020202020204" pitchFamily="34" charset="0"/>
                    <a:buChar char="•"/>
                  </a:pPr>
                  <a:r>
                    <a:rPr dirty="0" sz="1200" lang="en-US">
                      <a:solidFill>
                        <a:schemeClr val="tx1"/>
                      </a:solidFill>
                    </a:rPr>
                    <a:t>27</a:t>
                  </a:r>
                  <a:r>
                    <a:rPr baseline="30000" dirty="0" sz="1200" lang="en-US">
                      <a:solidFill>
                        <a:schemeClr val="tx1"/>
                      </a:solidFill>
                    </a:rPr>
                    <a:t>th</a:t>
                  </a:r>
                  <a:r>
                    <a:rPr dirty="0" sz="1200" lang="en-US">
                      <a:solidFill>
                        <a:schemeClr val="tx1"/>
                      </a:solidFill>
                    </a:rPr>
                    <a:t> September: </a:t>
                  </a:r>
                  <a:r>
                    <a:rPr dirty="0" sz="1200" lang="en-US" smtClean="0">
                      <a:solidFill>
                        <a:schemeClr val="tx1"/>
                      </a:solidFill>
                    </a:rPr>
                    <a:t>Innovation presentation and subsequent testing.</a:t>
                  </a:r>
                  <a:endParaRPr dirty="0" sz="1200" lang="en-US">
                    <a:solidFill>
                      <a:schemeClr val="tx1"/>
                    </a:solidFill>
                  </a:endParaRPr>
                </a:p>
                <a:p>
                  <a:pPr indent="-171450" marL="171450">
                    <a:buFont typeface="Arial" panose="020B0604020202020204" pitchFamily="34" charset="0"/>
                    <a:buChar char="•"/>
                  </a:pPr>
                  <a:r>
                    <a:rPr dirty="0" sz="1200" lang="en-US">
                      <a:solidFill>
                        <a:schemeClr val="tx1"/>
                      </a:solidFill>
                    </a:rPr>
                    <a:t>1</a:t>
                  </a:r>
                  <a:r>
                    <a:rPr baseline="30000" dirty="0" sz="1200" lang="en-US">
                      <a:solidFill>
                        <a:schemeClr val="tx1"/>
                      </a:solidFill>
                    </a:rPr>
                    <a:t>st</a:t>
                  </a:r>
                  <a:r>
                    <a:rPr dirty="0" sz="1200" lang="en-US">
                      <a:solidFill>
                        <a:schemeClr val="tx1"/>
                      </a:solidFill>
                    </a:rPr>
                    <a:t> November: </a:t>
                  </a:r>
                  <a:r>
                    <a:rPr dirty="0" sz="1200" lang="en-US" smtClean="0">
                      <a:solidFill>
                        <a:schemeClr val="tx1"/>
                      </a:solidFill>
                    </a:rPr>
                    <a:t>Market research and consumer feedback.</a:t>
                  </a:r>
                  <a:endParaRPr dirty="0" sz="1200"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48596" name="Rectangle 109"/>
                <p:cNvSpPr/>
                <p:nvPr/>
              </p:nvSpPr>
              <p:spPr>
                <a:xfrm>
                  <a:off x="1167998" y="4648356"/>
                  <a:ext cx="4286406" cy="149279"/>
                </a:xfrm>
                <a:prstGeom prst="rect"/>
                <a:solidFill>
                  <a:srgbClr val="7030A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r>
                    <a:rPr b="1" dirty="0" sz="1138" lang="en-US"/>
                    <a:t>2 MONTHS PLAN</a:t>
                  </a:r>
                </a:p>
              </p:txBody>
            </p:sp>
          </p:grpSp>
        </p:grpSp>
      </p:grpSp>
      <p:grpSp>
        <p:nvGrpSpPr>
          <p:cNvPr id="27" name="Group 10"/>
          <p:cNvGrpSpPr/>
          <p:nvPr/>
        </p:nvGrpSpPr>
        <p:grpSpPr>
          <a:xfrm>
            <a:off x="12356" y="2447156"/>
            <a:ext cx="9893643" cy="1908284"/>
            <a:chOff x="-903618" y="2597396"/>
            <a:chExt cx="10809618" cy="1734804"/>
          </a:xfrm>
        </p:grpSpPr>
        <p:grpSp>
          <p:nvGrpSpPr>
            <p:cNvPr id="28" name="Group 9"/>
            <p:cNvGrpSpPr/>
            <p:nvPr/>
          </p:nvGrpSpPr>
          <p:grpSpPr>
            <a:xfrm>
              <a:off x="-903618" y="2597396"/>
              <a:ext cx="839642" cy="1734804"/>
              <a:chOff x="-903618" y="2597396"/>
              <a:chExt cx="839642" cy="1734804"/>
            </a:xfrm>
          </p:grpSpPr>
          <p:sp>
            <p:nvSpPr>
              <p:cNvPr id="1048597" name="Rectangle 40"/>
              <p:cNvSpPr/>
              <p:nvPr/>
            </p:nvSpPr>
            <p:spPr>
              <a:xfrm>
                <a:off x="-902176" y="3975800"/>
                <a:ext cx="838200" cy="356400"/>
              </a:xfrm>
              <a:prstGeom prst="rect"/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36000" lIns="36000" rIns="36000" rtlCol="0" tIns="36000"/>
              <a:p>
                <a:pPr algn="ctr"/>
                <a:r>
                  <a:rPr b="1" dirty="0" sz="1138" lang="en-US"/>
                  <a:t>MIN. VALUE</a:t>
                </a:r>
              </a:p>
            </p:txBody>
          </p:sp>
          <p:sp>
            <p:nvSpPr>
              <p:cNvPr id="1048598" name="Rectangle 39"/>
              <p:cNvSpPr/>
              <p:nvPr/>
            </p:nvSpPr>
            <p:spPr>
              <a:xfrm>
                <a:off x="-902176" y="2597396"/>
                <a:ext cx="838200" cy="933582"/>
              </a:xfrm>
              <a:prstGeom prst="rect"/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36000" lIns="36000" rIns="36000" rtlCol="0" tIns="36000"/>
              <a:p>
                <a:pPr algn="ctr"/>
                <a:r>
                  <a:rPr b="1" dirty="0" sz="1138" lang="en-US"/>
                  <a:t>IMPACT</a:t>
                </a:r>
              </a:p>
            </p:txBody>
          </p:sp>
          <p:sp>
            <p:nvSpPr>
              <p:cNvPr id="1048599" name="Rectangle 45"/>
              <p:cNvSpPr/>
              <p:nvPr/>
            </p:nvSpPr>
            <p:spPr>
              <a:xfrm>
                <a:off x="-903618" y="3575189"/>
                <a:ext cx="838200" cy="356400"/>
              </a:xfrm>
              <a:prstGeom prst="rect"/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36000" lIns="36000" rIns="36000" rtlCol="0" tIns="36000"/>
              <a:p>
                <a:pPr algn="ctr"/>
                <a:r>
                  <a:rPr b="1" dirty="0" sz="1138" lang="en-US"/>
                  <a:t>METRIC</a:t>
                </a:r>
              </a:p>
            </p:txBody>
          </p:sp>
        </p:grpSp>
        <p:grpSp>
          <p:nvGrpSpPr>
            <p:cNvPr id="29" name="Group 3"/>
            <p:cNvGrpSpPr/>
            <p:nvPr/>
          </p:nvGrpSpPr>
          <p:grpSpPr>
            <a:xfrm>
              <a:off x="-1" y="2597396"/>
              <a:ext cx="9906001" cy="1734804"/>
              <a:chOff x="912958" y="2461952"/>
              <a:chExt cx="12005109" cy="1464355"/>
            </a:xfrm>
          </p:grpSpPr>
          <p:sp>
            <p:nvSpPr>
              <p:cNvPr id="1048600" name="Rectangle 70"/>
              <p:cNvSpPr/>
              <p:nvPr/>
            </p:nvSpPr>
            <p:spPr>
              <a:xfrm>
                <a:off x="912958" y="3627697"/>
                <a:ext cx="2955994" cy="298610"/>
              </a:xfrm>
              <a:prstGeom prst="rect"/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bIns="36000" lIns="36000" rIns="36000" rtlCol="0" tIns="36000"/>
              <a:p>
                <a:pPr indent="-127000" marL="127000">
                  <a:buFont typeface="Arial" panose="020B0604020202020204" pitchFamily="34" charset="0"/>
                  <a:buChar char="•"/>
                </a:pPr>
                <a:r>
                  <a:rPr dirty="0" sz="1138" lang="en-US" smtClean="0">
                    <a:solidFill>
                      <a:schemeClr val="tx1"/>
                    </a:solidFill>
                  </a:rPr>
                  <a:t>The last revenue from last financial  year</a:t>
                </a:r>
                <a:endParaRPr dirty="0" sz="1138"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48601" name="Rectangle 71"/>
              <p:cNvSpPr/>
              <p:nvPr/>
            </p:nvSpPr>
            <p:spPr>
              <a:xfrm>
                <a:off x="3927912" y="3627697"/>
                <a:ext cx="2955994" cy="298610"/>
              </a:xfrm>
              <a:prstGeom prst="rect"/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bIns="36000" lIns="36000" rIns="36000" rtlCol="0" tIns="36000"/>
              <a:p>
                <a:pPr indent="-127000" marL="127000">
                  <a:buFont typeface="Arial" panose="020B0604020202020204" pitchFamily="34" charset="0"/>
                  <a:buChar char="•"/>
                </a:pPr>
                <a:r>
                  <a:rPr dirty="0" sz="1138" lang="en-US" smtClean="0">
                    <a:solidFill>
                      <a:schemeClr val="tx1"/>
                    </a:solidFill>
                  </a:rPr>
                  <a:t>Last figures for employee turnover.</a:t>
                </a:r>
                <a:endParaRPr dirty="0" sz="1138"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48602" name="Rectangle 72"/>
              <p:cNvSpPr/>
              <p:nvPr/>
            </p:nvSpPr>
            <p:spPr>
              <a:xfrm>
                <a:off x="6950003" y="3627697"/>
                <a:ext cx="2955994" cy="298610"/>
              </a:xfrm>
              <a:prstGeom prst="rect"/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bIns="36000" lIns="36000" rIns="36000" rtlCol="0" tIns="36000"/>
              <a:p>
                <a:pPr indent="-127000" marL="127000">
                  <a:buFont typeface="Arial" panose="020B0604020202020204" pitchFamily="34" charset="0"/>
                  <a:buChar char="•"/>
                </a:pPr>
                <a:r>
                  <a:rPr dirty="0" sz="1138" lang="en-US" smtClean="0">
                    <a:solidFill>
                      <a:schemeClr val="tx1"/>
                    </a:solidFill>
                  </a:rPr>
                  <a:t>Sales Returns</a:t>
                </a:r>
                <a:endParaRPr dirty="0" sz="1138"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48603" name="Rectangle 43"/>
              <p:cNvSpPr/>
              <p:nvPr/>
            </p:nvSpPr>
            <p:spPr>
              <a:xfrm>
                <a:off x="912958" y="2772225"/>
                <a:ext cx="2955993" cy="483437"/>
              </a:xfrm>
              <a:prstGeom prst="rect"/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bIns="36000" lIns="36000" rIns="36000" rtlCol="0" tIns="36000"/>
              <a:p>
                <a:pPr indent="-127000" marL="127000">
                  <a:buFont typeface="Arial" panose="020B0604020202020204" pitchFamily="34" charset="0"/>
                  <a:buChar char="•"/>
                </a:pPr>
                <a:r>
                  <a:rPr dirty="0" sz="1138" lang="en-US" smtClean="0">
                    <a:solidFill>
                      <a:schemeClr val="tx1"/>
                    </a:solidFill>
                  </a:rPr>
                  <a:t>Innovation leads to better products that appeal to customers and hence more profits.</a:t>
                </a:r>
                <a:endParaRPr dirty="0" sz="1138"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48604" name="Rectangle 46"/>
              <p:cNvSpPr/>
              <p:nvPr/>
            </p:nvSpPr>
            <p:spPr>
              <a:xfrm>
                <a:off x="3927914" y="2772225"/>
                <a:ext cx="2955993" cy="483437"/>
              </a:xfrm>
              <a:prstGeom prst="rect"/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bIns="36000" lIns="36000" rIns="36000" rtlCol="0" tIns="36000"/>
              <a:p>
                <a:pPr indent="-171450" marL="171450">
                  <a:buFont typeface="Arial" panose="020B0604020202020204" pitchFamily="34" charset="0"/>
                  <a:buChar char="•"/>
                </a:pPr>
                <a:r>
                  <a:rPr dirty="0" sz="1138" lang="en-US" smtClean="0">
                    <a:solidFill>
                      <a:schemeClr val="tx1"/>
                    </a:solidFill>
                  </a:rPr>
                  <a:t>The relationship between managers and employees will be enhanced.</a:t>
                </a:r>
                <a:endParaRPr dirty="0" sz="1138"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48605" name="Rectangle 48"/>
              <p:cNvSpPr/>
              <p:nvPr/>
            </p:nvSpPr>
            <p:spPr>
              <a:xfrm>
                <a:off x="6950004" y="2772225"/>
                <a:ext cx="2955993" cy="483437"/>
              </a:xfrm>
              <a:prstGeom prst="rect"/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bIns="36000" lIns="36000" rIns="36000" rtlCol="0" tIns="36000"/>
              <a:p>
                <a:pPr indent="-171450" marL="171450">
                  <a:buFont typeface="Arial" panose="020B0604020202020204" pitchFamily="34" charset="0"/>
                  <a:buChar char="•"/>
                </a:pPr>
                <a:r>
                  <a:rPr dirty="0" sz="1138" lang="en-US" smtClean="0">
                    <a:solidFill>
                      <a:schemeClr val="tx1"/>
                    </a:solidFill>
                  </a:rPr>
                  <a:t>The working environment will be better. For good feedback the overall business </a:t>
                </a:r>
                <a:r>
                  <a:rPr dirty="0" sz="1138" lang="en-US">
                    <a:solidFill>
                      <a:schemeClr val="tx1"/>
                    </a:solidFill>
                  </a:rPr>
                  <a:t> </a:t>
                </a:r>
                <a:r>
                  <a:rPr dirty="0" sz="1138" lang="en-US" smtClean="0">
                    <a:solidFill>
                      <a:schemeClr val="tx1"/>
                    </a:solidFill>
                  </a:rPr>
                  <a:t>environment need to be good.</a:t>
                </a:r>
                <a:endParaRPr dirty="0" sz="1138"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48606" name="Rectangle 82"/>
              <p:cNvSpPr/>
              <p:nvPr/>
            </p:nvSpPr>
            <p:spPr>
              <a:xfrm>
                <a:off x="912958" y="2461952"/>
                <a:ext cx="2955996" cy="283208"/>
              </a:xfrm>
              <a:prstGeom prst="rect"/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36000" lIns="36000" rIns="36000" rtlCol="0" tIns="36000"/>
              <a:p>
                <a:pPr algn="ctr"/>
                <a:r>
                  <a:rPr b="1" dirty="0" sz="1138" lang="en-US"/>
                  <a:t>ECONOMIC</a:t>
                </a:r>
              </a:p>
            </p:txBody>
          </p:sp>
          <p:sp>
            <p:nvSpPr>
              <p:cNvPr id="1048607" name="Rectangle 83"/>
              <p:cNvSpPr/>
              <p:nvPr/>
            </p:nvSpPr>
            <p:spPr>
              <a:xfrm>
                <a:off x="3927914" y="2461952"/>
                <a:ext cx="2955996" cy="283207"/>
              </a:xfrm>
              <a:prstGeom prst="rect"/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36000" lIns="36000" rIns="36000" rtlCol="0" tIns="36000"/>
              <a:p>
                <a:pPr algn="ctr"/>
                <a:r>
                  <a:rPr b="1" dirty="0" sz="1138" lang="en-US"/>
                  <a:t>SOCIAL</a:t>
                </a:r>
              </a:p>
            </p:txBody>
          </p:sp>
          <p:sp>
            <p:nvSpPr>
              <p:cNvPr id="1048608" name="Rectangle 84"/>
              <p:cNvSpPr/>
              <p:nvPr/>
            </p:nvSpPr>
            <p:spPr>
              <a:xfrm>
                <a:off x="6950004" y="2461952"/>
                <a:ext cx="2955996" cy="283207"/>
              </a:xfrm>
              <a:prstGeom prst="rect"/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36000" lIns="36000" rIns="36000" rtlCol="0" tIns="36000"/>
              <a:p>
                <a:pPr algn="ctr"/>
                <a:r>
                  <a:rPr b="1" dirty="0" sz="1138" lang="en-US"/>
                  <a:t>ENVIRONMENTAL</a:t>
                </a:r>
              </a:p>
            </p:txBody>
          </p:sp>
          <p:sp>
            <p:nvSpPr>
              <p:cNvPr id="1048609" name="Rectangle 49"/>
              <p:cNvSpPr/>
              <p:nvPr/>
            </p:nvSpPr>
            <p:spPr>
              <a:xfrm>
                <a:off x="912958" y="3298925"/>
                <a:ext cx="2955994" cy="298610"/>
              </a:xfrm>
              <a:prstGeom prst="rect"/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bIns="36000" lIns="36000" rIns="36000" rtlCol="0" tIns="36000"/>
              <a:p>
                <a:pPr indent="-88900" marL="88900">
                  <a:buFont typeface="Arial" panose="020B0604020202020204" pitchFamily="34" charset="0"/>
                  <a:buChar char="•"/>
                </a:pPr>
                <a:r>
                  <a:rPr dirty="0" sz="1138" lang="en-US" smtClean="0">
                    <a:solidFill>
                      <a:schemeClr val="tx1"/>
                    </a:solidFill>
                  </a:rPr>
                  <a:t>Company revenue/sales	</a:t>
                </a:r>
                <a:endParaRPr dirty="0" sz="1138"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48610" name="Rectangle 51"/>
              <p:cNvSpPr/>
              <p:nvPr/>
            </p:nvSpPr>
            <p:spPr>
              <a:xfrm>
                <a:off x="3926470" y="3298925"/>
                <a:ext cx="2955994" cy="298610"/>
              </a:xfrm>
              <a:prstGeom prst="rect"/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bIns="36000" lIns="36000" rIns="36000" rtlCol="0" tIns="36000"/>
              <a:p>
                <a:pPr indent="-88900" marL="88900">
                  <a:buFont typeface="Arial" panose="020B0604020202020204" pitchFamily="34" charset="0"/>
                  <a:buChar char="•"/>
                </a:pPr>
                <a:r>
                  <a:rPr dirty="0" sz="1138" lang="en-US" smtClean="0">
                    <a:solidFill>
                      <a:schemeClr val="tx1"/>
                    </a:solidFill>
                  </a:rPr>
                  <a:t>Employee and management turnover.</a:t>
                </a:r>
                <a:endParaRPr dirty="0" sz="1138"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48611" name="Rectangle 52"/>
              <p:cNvSpPr/>
              <p:nvPr/>
            </p:nvSpPr>
            <p:spPr>
              <a:xfrm>
                <a:off x="6948561" y="3298925"/>
                <a:ext cx="2955994" cy="298610"/>
              </a:xfrm>
              <a:prstGeom prst="rect"/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bIns="36000" lIns="36000" rIns="36000" rtlCol="0" tIns="36000"/>
              <a:p>
                <a:pPr indent="-88900" marL="88900">
                  <a:buFont typeface="Arial" panose="020B0604020202020204" pitchFamily="34" charset="0"/>
                  <a:buChar char="•"/>
                </a:pPr>
                <a:r>
                  <a:rPr dirty="0" sz="1138" lang="en-US" smtClean="0">
                    <a:solidFill>
                      <a:schemeClr val="tx1"/>
                    </a:solidFill>
                  </a:rPr>
                  <a:t>Customer and supplier feedback	</a:t>
                </a:r>
                <a:endParaRPr dirty="0" sz="1138"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48612" name="Rectangle 55"/>
              <p:cNvSpPr/>
              <p:nvPr/>
            </p:nvSpPr>
            <p:spPr>
              <a:xfrm>
                <a:off x="9962070" y="3627697"/>
                <a:ext cx="2955994" cy="298610"/>
              </a:xfrm>
              <a:prstGeom prst="rect"/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bIns="36000" lIns="36000" rIns="36000" rtlCol="0" tIns="36000"/>
              <a:p>
                <a:pPr indent="-127000" marL="127000">
                  <a:buFont typeface="Arial" panose="020B0604020202020204" pitchFamily="34" charset="0"/>
                  <a:buChar char="•"/>
                </a:pPr>
                <a:r>
                  <a:rPr dirty="0" sz="1138" lang="en-US" smtClean="0">
                    <a:solidFill>
                      <a:schemeClr val="tx1"/>
                    </a:solidFill>
                  </a:rPr>
                  <a:t>Current EPS and share price</a:t>
                </a:r>
                <a:endParaRPr dirty="0" sz="1138"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48613" name="Rectangle 56"/>
              <p:cNvSpPr/>
              <p:nvPr/>
            </p:nvSpPr>
            <p:spPr>
              <a:xfrm>
                <a:off x="9962071" y="2772225"/>
                <a:ext cx="2955993" cy="483437"/>
              </a:xfrm>
              <a:prstGeom prst="rect"/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bIns="36000" lIns="36000" rIns="36000" rtlCol="0" tIns="36000"/>
              <a:p>
                <a:pPr indent="-171450" marL="171450">
                  <a:buFont typeface="Arial" panose="020B0604020202020204" pitchFamily="34" charset="0"/>
                  <a:buChar char="•"/>
                </a:pPr>
                <a:r>
                  <a:rPr dirty="0" sz="1138" lang="en-US" smtClean="0">
                    <a:solidFill>
                      <a:schemeClr val="tx1"/>
                    </a:solidFill>
                  </a:rPr>
                  <a:t>The organization as whole, good products, good margins, happy clients, owners and employees.</a:t>
                </a:r>
                <a:endParaRPr dirty="0" sz="1138"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48614" name="Rectangle 57"/>
              <p:cNvSpPr/>
              <p:nvPr/>
            </p:nvSpPr>
            <p:spPr>
              <a:xfrm>
                <a:off x="9962071" y="2461952"/>
                <a:ext cx="2955996" cy="283207"/>
              </a:xfrm>
              <a:prstGeom prst="rect"/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36000" lIns="36000" rIns="36000" rtlCol="0" tIns="36000"/>
              <a:p>
                <a:pPr algn="ctr"/>
                <a:r>
                  <a:rPr b="1" dirty="0" sz="1138" lang="en-US"/>
                  <a:t>RELEVANT APPLICATION (WHO)</a:t>
                </a:r>
              </a:p>
            </p:txBody>
          </p:sp>
          <p:sp>
            <p:nvSpPr>
              <p:cNvPr id="1048615" name="Rectangle 58"/>
              <p:cNvSpPr/>
              <p:nvPr/>
            </p:nvSpPr>
            <p:spPr>
              <a:xfrm>
                <a:off x="9960628" y="3298925"/>
                <a:ext cx="2955994" cy="298610"/>
              </a:xfrm>
              <a:prstGeom prst="rect"/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bIns="36000" lIns="36000" rIns="36000" rtlCol="0" tIns="36000"/>
              <a:p>
                <a:pPr indent="-88900" marL="88900">
                  <a:buFont typeface="Arial" panose="020B0604020202020204" pitchFamily="34" charset="0"/>
                  <a:buChar char="•"/>
                </a:pPr>
                <a:r>
                  <a:rPr dirty="0" sz="1138" lang="en-US" smtClean="0">
                    <a:solidFill>
                      <a:schemeClr val="tx1"/>
                    </a:solidFill>
                  </a:rPr>
                  <a:t>Earnings per share and share prices.</a:t>
                </a:r>
                <a:endParaRPr dirty="0" sz="1138" lang="en-US">
                  <a:solidFill>
                    <a:schemeClr val="tx1"/>
                  </a:solidFill>
                </a:endParaRPr>
              </a:p>
            </p:txBody>
          </p:sp>
        </p:grpSp>
      </p:grpSp>
    </p:spTree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Rectangle 2"/>
          <p:cNvSpPr/>
          <p:nvPr/>
        </p:nvSpPr>
        <p:spPr bwMode="auto">
          <a:xfrm>
            <a:off x="0" y="18286"/>
            <a:ext cx="9906000" cy="685762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r>
              <a:rPr b="1" dirty="0" lang="en-US">
                <a:solidFill>
                  <a:schemeClr val="lt1"/>
                </a:solidFill>
              </a:rPr>
              <a:t>CHALLENGE NAME </a:t>
            </a:r>
            <a:r>
              <a:rPr b="1" dirty="0" lang="en-US" smtClean="0"/>
              <a:t>CLIENT SATISFACTION</a:t>
            </a:r>
            <a:endParaRPr b="1" dirty="0" lang="en-US">
              <a:solidFill>
                <a:schemeClr val="lt1"/>
              </a:solidFill>
            </a:endParaRPr>
          </a:p>
        </p:txBody>
      </p:sp>
      <p:sp>
        <p:nvSpPr>
          <p:cNvPr id="1048620" name="Rectangle 39"/>
          <p:cNvSpPr/>
          <p:nvPr/>
        </p:nvSpPr>
        <p:spPr>
          <a:xfrm>
            <a:off x="0" y="1490906"/>
            <a:ext cx="1025866" cy="718894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1138" lang="en-US"/>
              <a:t>IDEATION PROCESS</a:t>
            </a:r>
          </a:p>
        </p:txBody>
      </p:sp>
      <p:sp>
        <p:nvSpPr>
          <p:cNvPr id="1048621" name="Rectangle 40"/>
          <p:cNvSpPr/>
          <p:nvPr/>
        </p:nvSpPr>
        <p:spPr>
          <a:xfrm>
            <a:off x="0" y="3472640"/>
            <a:ext cx="1025866" cy="480914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1138" lang="en-US"/>
              <a:t>WHEN</a:t>
            </a:r>
          </a:p>
        </p:txBody>
      </p:sp>
      <p:sp>
        <p:nvSpPr>
          <p:cNvPr id="1048622" name="Rectangle 47"/>
          <p:cNvSpPr/>
          <p:nvPr/>
        </p:nvSpPr>
        <p:spPr>
          <a:xfrm>
            <a:off x="0" y="5181599"/>
            <a:ext cx="1025866" cy="1676399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1138" lang="en-US"/>
              <a:t>HOW</a:t>
            </a:r>
          </a:p>
          <a:p>
            <a:pPr algn="ctr"/>
            <a:r>
              <a:rPr dirty="0" sz="1138" lang="en-US"/>
              <a:t>Plan</a:t>
            </a:r>
          </a:p>
          <a:p>
            <a:pPr algn="ctr"/>
            <a:r>
              <a:rPr dirty="0" sz="1138" lang="en-US"/>
              <a:t>Resources</a:t>
            </a:r>
          </a:p>
          <a:p>
            <a:pPr algn="ctr"/>
            <a:r>
              <a:rPr dirty="0" sz="1138" lang="en-US"/>
              <a:t>Logistics</a:t>
            </a:r>
          </a:p>
        </p:txBody>
      </p:sp>
      <p:sp>
        <p:nvSpPr>
          <p:cNvPr id="1048623" name="Rectangle 27"/>
          <p:cNvSpPr/>
          <p:nvPr/>
        </p:nvSpPr>
        <p:spPr>
          <a:xfrm>
            <a:off x="0" y="793903"/>
            <a:ext cx="1025866" cy="637839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r>
              <a:rPr b="1" dirty="0" sz="1138" lang="en-US"/>
              <a:t>DESCRIPTION</a:t>
            </a:r>
          </a:p>
        </p:txBody>
      </p:sp>
      <p:sp>
        <p:nvSpPr>
          <p:cNvPr id="1048624" name="Rectangle 29"/>
          <p:cNvSpPr/>
          <p:nvPr/>
        </p:nvSpPr>
        <p:spPr>
          <a:xfrm>
            <a:off x="0" y="2340284"/>
            <a:ext cx="1025866" cy="972174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1138" lang="en-US"/>
              <a:t>WHAT</a:t>
            </a:r>
          </a:p>
          <a:p>
            <a:pPr algn="ctr"/>
            <a:r>
              <a:rPr dirty="0" sz="1138" lang="en-US"/>
              <a:t>Objective Outcome </a:t>
            </a:r>
          </a:p>
          <a:p>
            <a:pPr algn="ctr"/>
            <a:r>
              <a:rPr dirty="0" sz="1138" lang="en-US"/>
              <a:t>Tool</a:t>
            </a:r>
          </a:p>
        </p:txBody>
      </p:sp>
      <p:sp>
        <p:nvSpPr>
          <p:cNvPr id="1048625" name="Rectangle 36"/>
          <p:cNvSpPr/>
          <p:nvPr/>
        </p:nvSpPr>
        <p:spPr>
          <a:xfrm>
            <a:off x="1163866" y="793903"/>
            <a:ext cx="8672792" cy="656639"/>
          </a:xfrm>
          <a:prstGeom prst="rect"/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r>
              <a:rPr dirty="0" sz="1200" lang="en-US" smtClean="0">
                <a:solidFill>
                  <a:schemeClr val="tx1"/>
                </a:solidFill>
              </a:rPr>
              <a:t>Improvement of client satisfaction from our products</a:t>
            </a:r>
            <a:endParaRPr dirty="0" sz="1200" lang="en-US">
              <a:solidFill>
                <a:schemeClr val="tx1"/>
              </a:solidFill>
            </a:endParaRPr>
          </a:p>
        </p:txBody>
      </p:sp>
      <p:sp>
        <p:nvSpPr>
          <p:cNvPr id="1048626" name="Rectangle 4"/>
          <p:cNvSpPr/>
          <p:nvPr/>
        </p:nvSpPr>
        <p:spPr>
          <a:xfrm>
            <a:off x="6560438" y="79877"/>
            <a:ext cx="596638" cy="267446"/>
          </a:xfrm>
          <a:prstGeom prst="rect"/>
        </p:spPr>
        <p:txBody>
          <a:bodyPr wrap="none">
            <a:spAutoFit/>
          </a:bodyPr>
          <a:p>
            <a:pPr lvl="0"/>
            <a:r>
              <a:rPr b="1" dirty="0" sz="1138" lang="en-US">
                <a:solidFill>
                  <a:srgbClr val="FDFFFE"/>
                </a:solidFill>
              </a:rPr>
              <a:t>Owner</a:t>
            </a:r>
          </a:p>
        </p:txBody>
      </p:sp>
      <p:sp>
        <p:nvSpPr>
          <p:cNvPr id="1048627" name="Rectangle 25"/>
          <p:cNvSpPr/>
          <p:nvPr/>
        </p:nvSpPr>
        <p:spPr>
          <a:xfrm>
            <a:off x="6560438" y="377528"/>
            <a:ext cx="473206" cy="267446"/>
          </a:xfrm>
          <a:prstGeom prst="rect"/>
        </p:spPr>
        <p:txBody>
          <a:bodyPr wrap="none">
            <a:spAutoFit/>
          </a:bodyPr>
          <a:p>
            <a:pPr lvl="0"/>
            <a:r>
              <a:rPr b="1" dirty="0" sz="1138" lang="en-US">
                <a:solidFill>
                  <a:srgbClr val="FDFFFE"/>
                </a:solidFill>
              </a:rPr>
              <a:t>Date</a:t>
            </a:r>
          </a:p>
        </p:txBody>
      </p:sp>
      <p:sp>
        <p:nvSpPr>
          <p:cNvPr id="1048628" name="Rectangle 5"/>
          <p:cNvSpPr/>
          <p:nvPr/>
        </p:nvSpPr>
        <p:spPr>
          <a:xfrm>
            <a:off x="7162800" y="76200"/>
            <a:ext cx="2673858" cy="276071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endParaRPr dirty="0" sz="1600" lang="en-US">
              <a:solidFill>
                <a:schemeClr val="tx1"/>
              </a:solidFill>
            </a:endParaRPr>
          </a:p>
        </p:txBody>
      </p:sp>
      <p:sp>
        <p:nvSpPr>
          <p:cNvPr id="1048629" name="Rectangle 26"/>
          <p:cNvSpPr/>
          <p:nvPr/>
        </p:nvSpPr>
        <p:spPr>
          <a:xfrm>
            <a:off x="7162800" y="385435"/>
            <a:ext cx="2673858" cy="276071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prstTxWarp prst="textNoShape"/>
            <a:noAutofit/>
          </a:bodyPr>
          <a:p>
            <a:endParaRPr sz="1600" lang="en-US">
              <a:solidFill>
                <a:schemeClr val="tx1"/>
              </a:solidFill>
            </a:endParaRPr>
          </a:p>
        </p:txBody>
      </p:sp>
      <p:grpSp>
        <p:nvGrpSpPr>
          <p:cNvPr id="33" name="Group 28"/>
          <p:cNvGrpSpPr>
            <a:grpSpLocks noChangeAspect="1"/>
          </p:cNvGrpSpPr>
          <p:nvPr/>
        </p:nvGrpSpPr>
        <p:grpSpPr>
          <a:xfrm>
            <a:off x="1163866" y="1626910"/>
            <a:ext cx="8672792" cy="427405"/>
            <a:chOff x="735576" y="2191872"/>
            <a:chExt cx="7732580" cy="1947624"/>
          </a:xfrm>
        </p:grpSpPr>
        <p:sp>
          <p:nvSpPr>
            <p:cNvPr id="1048630" name="Rounded Rectangle 35"/>
            <p:cNvSpPr/>
            <p:nvPr>
              <p:custDataLst>
                <p:tags r:id="rId1"/>
              </p:custDataLst>
            </p:nvPr>
          </p:nvSpPr>
          <p:spPr bwMode="auto">
            <a:xfrm>
              <a:off x="735576" y="2561023"/>
              <a:ext cx="1481209" cy="1209322"/>
            </a:xfrm>
            <a:prstGeom prst="roundRect">
              <a:avLst>
                <a:gd name="adj" fmla="val 7539"/>
              </a:avLst>
            </a:pr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 anchorCtr="0" bIns="45720" compatLnSpc="1" lIns="91440" numCol="1" rIns="91440" rtlCol="0" tIns="45720" vert="horz" wrap="square">
              <a:prstTxWarp prst="textNoShape"/>
            </a:bodyPr>
            <a:p>
              <a:pPr algn="ctr"/>
              <a:r>
                <a:rPr dirty="0" sz="1600" lang="en-US">
                  <a:latin typeface="Tellural" charset="0"/>
                  <a:ea typeface="Tellural" charset="0"/>
                </a:rPr>
                <a:t>SETUP</a:t>
              </a:r>
            </a:p>
          </p:txBody>
        </p:sp>
        <p:sp>
          <p:nvSpPr>
            <p:cNvPr id="1048631" name="Trapezoid 38"/>
            <p:cNvSpPr/>
            <p:nvPr/>
          </p:nvSpPr>
          <p:spPr>
            <a:xfrm rot="16200000">
              <a:off x="2124623" y="2425084"/>
              <a:ext cx="1828799" cy="1481209"/>
            </a:xfrm>
            <a:prstGeom prst="trapezoid"/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 anchorCtr="0" bIns="45720" compatLnSpc="1" lIns="91440" numCol="1" rIns="91440" rtlCol="0" tIns="45720" vert="vert" wrap="square">
              <a:prstTxWarp prst="textNoShape"/>
            </a:bodyPr>
            <a:p>
              <a:pPr algn="ctr"/>
              <a:r>
                <a:rPr dirty="0" sz="1600" lang="en-US">
                  <a:latin typeface="Tellural" charset="0"/>
                  <a:ea typeface="Tellural" charset="0"/>
                </a:rPr>
                <a:t>DIVERGE</a:t>
              </a:r>
            </a:p>
          </p:txBody>
        </p:sp>
        <p:sp>
          <p:nvSpPr>
            <p:cNvPr id="1048632" name="Rounded Rectangle 41"/>
            <p:cNvSpPr/>
            <p:nvPr>
              <p:custDataLst>
                <p:tags r:id="rId2"/>
              </p:custDataLst>
            </p:nvPr>
          </p:nvSpPr>
          <p:spPr bwMode="auto">
            <a:xfrm>
              <a:off x="3861261" y="2191872"/>
              <a:ext cx="1481209" cy="1947624"/>
            </a:xfrm>
            <a:prstGeom prst="roundRect">
              <a:avLst>
                <a:gd name="adj" fmla="val 7539"/>
              </a:avLst>
            </a:pr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 anchorCtr="0" bIns="45720" compatLnSpc="1" lIns="91440" numCol="1" rIns="91440" rtlCol="0" tIns="45720" vert="horz" wrap="square">
              <a:prstTxWarp prst="textNoShape"/>
            </a:bodyPr>
            <a:p>
              <a:pPr algn="ctr"/>
              <a:r>
                <a:rPr dirty="0" sz="1600" lang="en-US">
                  <a:latin typeface="Tellural" charset="0"/>
                </a:rPr>
                <a:t>CONNECT</a:t>
              </a:r>
            </a:p>
          </p:txBody>
        </p:sp>
        <p:sp>
          <p:nvSpPr>
            <p:cNvPr id="1048633" name="Trapezoid 42"/>
            <p:cNvSpPr/>
            <p:nvPr/>
          </p:nvSpPr>
          <p:spPr>
            <a:xfrm rot="5400000" flipH="1">
              <a:off x="5250309" y="2425079"/>
              <a:ext cx="1828799" cy="1481209"/>
            </a:xfrm>
            <a:prstGeom prst="trapezoid"/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 anchorCtr="0" bIns="45720" compatLnSpc="1" lIns="91440" numCol="1" rIns="91440" rtlCol="0" tIns="45720" vert="vert270" wrap="square">
              <a:prstTxWarp prst="textNoShape"/>
            </a:bodyPr>
            <a:p>
              <a:pPr algn="ctr"/>
              <a:r>
                <a:rPr dirty="0" sz="1600" lang="en-US">
                  <a:latin typeface="Tellural" charset="0"/>
                  <a:ea typeface="Tellural" charset="0"/>
                </a:rPr>
                <a:t>CONVERGE</a:t>
              </a:r>
            </a:p>
          </p:txBody>
        </p:sp>
        <p:sp>
          <p:nvSpPr>
            <p:cNvPr id="1048634" name="Rounded Rectangle 44"/>
            <p:cNvSpPr/>
            <p:nvPr>
              <p:custDataLst>
                <p:tags r:id="rId3"/>
              </p:custDataLst>
            </p:nvPr>
          </p:nvSpPr>
          <p:spPr bwMode="auto">
            <a:xfrm>
              <a:off x="6986947" y="2561023"/>
              <a:ext cx="1481209" cy="1209322"/>
            </a:xfrm>
            <a:prstGeom prst="roundRect">
              <a:avLst>
                <a:gd name="adj" fmla="val 7539"/>
              </a:avLst>
            </a:prstGeom>
            <a:noFill/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 anchorCtr="0" bIns="45720" compatLnSpc="1" lIns="91440" numCol="1" rIns="91440" rtlCol="0" tIns="45720" vert="horz" wrap="square">
              <a:prstTxWarp prst="textNoShape"/>
            </a:bodyPr>
            <a:p>
              <a:pPr algn="ctr"/>
              <a:r>
                <a:rPr dirty="0" sz="1600" lang="en-US">
                  <a:latin typeface="Tellural" charset="0"/>
                  <a:ea typeface="Tellural" charset="0"/>
                </a:rPr>
                <a:t>EMERGE</a:t>
              </a:r>
            </a:p>
          </p:txBody>
        </p:sp>
      </p:grpSp>
      <p:sp>
        <p:nvSpPr>
          <p:cNvPr id="1048635" name="Rectangle 45"/>
          <p:cNvSpPr/>
          <p:nvPr/>
        </p:nvSpPr>
        <p:spPr>
          <a:xfrm>
            <a:off x="0" y="4113735"/>
            <a:ext cx="1025866" cy="910839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1138" lang="en-US"/>
              <a:t>WHO</a:t>
            </a:r>
          </a:p>
        </p:txBody>
      </p:sp>
      <p:grpSp>
        <p:nvGrpSpPr>
          <p:cNvPr id="34" name="Group 6"/>
          <p:cNvGrpSpPr/>
          <p:nvPr/>
        </p:nvGrpSpPr>
        <p:grpSpPr>
          <a:xfrm>
            <a:off x="1163866" y="2340284"/>
            <a:ext cx="8672791" cy="972174"/>
            <a:chOff x="1163867" y="2340284"/>
            <a:chExt cx="8223226" cy="972174"/>
          </a:xfrm>
        </p:grpSpPr>
        <p:sp>
          <p:nvSpPr>
            <p:cNvPr id="1048636" name="Rectangle 43"/>
            <p:cNvSpPr/>
            <p:nvPr/>
          </p:nvSpPr>
          <p:spPr>
            <a:xfrm>
              <a:off x="1163867" y="2340284"/>
              <a:ext cx="1546098" cy="972174"/>
            </a:xfrm>
            <a:prstGeom prst="rect"/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 rtlCol="0"/>
            <a:p>
              <a:r>
                <a:rPr dirty="0" sz="1138" lang="en-US" smtClean="0">
                  <a:solidFill>
                    <a:schemeClr val="tx1"/>
                  </a:solidFill>
                </a:rPr>
                <a:t>Lack of innovation, consumer feedback and organizational change.</a:t>
              </a:r>
              <a:endParaRPr dirty="0" sz="1138" lang="en-US">
                <a:solidFill>
                  <a:schemeClr val="tx1"/>
                </a:solidFill>
              </a:endParaRPr>
            </a:p>
            <a:p>
              <a:endParaRPr dirty="0" sz="1138" lang="en-US">
                <a:solidFill>
                  <a:schemeClr val="tx1"/>
                </a:solidFill>
              </a:endParaRPr>
            </a:p>
            <a:p>
              <a:r>
                <a:rPr dirty="0" sz="1138" lang="en-US">
                  <a:solidFill>
                    <a:schemeClr val="tx1"/>
                  </a:solidFill>
                </a:rPr>
                <a:t>TOOL: Desktop Research</a:t>
              </a:r>
            </a:p>
          </p:txBody>
        </p:sp>
        <p:sp>
          <p:nvSpPr>
            <p:cNvPr id="1048637" name="Rectangle 46"/>
            <p:cNvSpPr/>
            <p:nvPr/>
          </p:nvSpPr>
          <p:spPr>
            <a:xfrm>
              <a:off x="2833149" y="2340284"/>
              <a:ext cx="1546098" cy="972174"/>
            </a:xfrm>
            <a:prstGeom prst="rect"/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 rtlCol="0"/>
            <a:p>
              <a:r>
                <a:rPr dirty="0" sz="1138" lang="en-US" smtClean="0">
                  <a:solidFill>
                    <a:schemeClr val="tx1"/>
                  </a:solidFill>
                </a:rPr>
                <a:t>Employment of talented employees. Good operating environment. Market research.</a:t>
              </a:r>
              <a:endParaRPr dirty="0" sz="1138" lang="en-US">
                <a:solidFill>
                  <a:schemeClr val="tx1"/>
                </a:solidFill>
              </a:endParaRPr>
            </a:p>
            <a:p>
              <a:r>
                <a:rPr dirty="0" sz="1138" lang="en-US">
                  <a:solidFill>
                    <a:schemeClr val="tx1"/>
                  </a:solidFill>
                </a:rPr>
                <a:t>TOOL: brainstorming</a:t>
              </a:r>
            </a:p>
          </p:txBody>
        </p:sp>
        <p:sp>
          <p:nvSpPr>
            <p:cNvPr id="1048638" name="Rectangle 48"/>
            <p:cNvSpPr/>
            <p:nvPr/>
          </p:nvSpPr>
          <p:spPr>
            <a:xfrm>
              <a:off x="4502431" y="2340284"/>
              <a:ext cx="1546098" cy="972174"/>
            </a:xfrm>
            <a:prstGeom prst="rect"/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 rtlCol="0"/>
            <a:p>
              <a:r>
                <a:rPr dirty="0" sz="1138" lang="en-US" smtClean="0">
                  <a:solidFill>
                    <a:schemeClr val="tx1"/>
                  </a:solidFill>
                </a:rPr>
                <a:t>Customer relations.</a:t>
              </a:r>
            </a:p>
            <a:p>
              <a:r>
                <a:rPr dirty="0" sz="1138" lang="en-US" smtClean="0">
                  <a:solidFill>
                    <a:schemeClr val="tx1"/>
                  </a:solidFill>
                </a:rPr>
                <a:t>Research and Development.</a:t>
              </a:r>
            </a:p>
            <a:p>
              <a:r>
                <a:rPr dirty="0" sz="1138" lang="en-US" smtClean="0">
                  <a:solidFill>
                    <a:schemeClr val="tx1"/>
                  </a:solidFill>
                </a:rPr>
                <a:t>Good HR practices.</a:t>
              </a:r>
              <a:endParaRPr dirty="0" sz="1138" lang="en-US">
                <a:solidFill>
                  <a:schemeClr val="tx1"/>
                </a:solidFill>
              </a:endParaRPr>
            </a:p>
            <a:p>
              <a:endParaRPr dirty="0" sz="1138" lang="en-US">
                <a:solidFill>
                  <a:schemeClr val="tx1"/>
                </a:solidFill>
              </a:endParaRPr>
            </a:p>
            <a:p>
              <a:r>
                <a:rPr dirty="0" sz="1138" lang="en-US">
                  <a:solidFill>
                    <a:schemeClr val="tx1"/>
                  </a:solidFill>
                </a:rPr>
                <a:t>TOOL: Cluster and combine</a:t>
              </a:r>
            </a:p>
          </p:txBody>
        </p:sp>
        <p:sp>
          <p:nvSpPr>
            <p:cNvPr id="1048639" name="Rectangle 49"/>
            <p:cNvSpPr/>
            <p:nvPr/>
          </p:nvSpPr>
          <p:spPr>
            <a:xfrm>
              <a:off x="6171713" y="2340284"/>
              <a:ext cx="1546098" cy="972174"/>
            </a:xfrm>
            <a:prstGeom prst="rect"/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 rtlCol="0"/>
            <a:p>
              <a:r>
                <a:rPr dirty="0" sz="1138" lang="en-US" smtClean="0">
                  <a:solidFill>
                    <a:schemeClr val="tx1"/>
                  </a:solidFill>
                </a:rPr>
                <a:t>Product innovations.</a:t>
              </a:r>
            </a:p>
            <a:p>
              <a:r>
                <a:rPr dirty="0" sz="1138" lang="en-US" smtClean="0">
                  <a:solidFill>
                    <a:schemeClr val="tx1"/>
                  </a:solidFill>
                </a:rPr>
                <a:t>Employment incentives.</a:t>
              </a:r>
            </a:p>
            <a:p>
              <a:r>
                <a:rPr dirty="0" sz="1138" lang="en-US" smtClean="0">
                  <a:solidFill>
                    <a:schemeClr val="tx1"/>
                  </a:solidFill>
                </a:rPr>
                <a:t>Reduction of production inefficiencies.</a:t>
              </a:r>
              <a:endParaRPr dirty="0" sz="1138" lang="en-US">
                <a:solidFill>
                  <a:schemeClr val="tx1"/>
                </a:solidFill>
              </a:endParaRPr>
            </a:p>
            <a:p>
              <a:r>
                <a:rPr dirty="0" sz="1138" lang="en-US" smtClean="0">
                  <a:solidFill>
                    <a:schemeClr val="tx1"/>
                  </a:solidFill>
                </a:rPr>
                <a:t>TOOL</a:t>
              </a:r>
              <a:r>
                <a:rPr dirty="0" sz="1138" lang="en-US">
                  <a:solidFill>
                    <a:schemeClr val="tx1"/>
                  </a:solidFill>
                </a:rPr>
                <a:t>: 2x2 matrix</a:t>
              </a:r>
            </a:p>
          </p:txBody>
        </p:sp>
        <p:sp>
          <p:nvSpPr>
            <p:cNvPr id="1048640" name="Rectangle 51"/>
            <p:cNvSpPr/>
            <p:nvPr/>
          </p:nvSpPr>
          <p:spPr>
            <a:xfrm>
              <a:off x="7840995" y="2340284"/>
              <a:ext cx="1546098" cy="972174"/>
            </a:xfrm>
            <a:prstGeom prst="rect"/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 rtlCol="0"/>
            <a:p>
              <a:r>
                <a:rPr dirty="0" sz="1138" lang="en-US" smtClean="0">
                  <a:solidFill>
                    <a:schemeClr val="tx1"/>
                  </a:solidFill>
                </a:rPr>
                <a:t>Internal job valuations and budget target achievements.</a:t>
              </a:r>
              <a:endParaRPr dirty="0" sz="1138" lang="en-US">
                <a:solidFill>
                  <a:schemeClr val="tx1"/>
                </a:solidFill>
              </a:endParaRPr>
            </a:p>
            <a:p>
              <a:endParaRPr dirty="0" sz="1138" lang="en-US">
                <a:solidFill>
                  <a:schemeClr val="tx1"/>
                </a:solidFill>
              </a:endParaRPr>
            </a:p>
            <a:p>
              <a:r>
                <a:rPr dirty="0" sz="1138" lang="en-US">
                  <a:solidFill>
                    <a:schemeClr val="tx1"/>
                  </a:solidFill>
                </a:rPr>
                <a:t>TOOL: Case study</a:t>
              </a:r>
            </a:p>
          </p:txBody>
        </p:sp>
      </p:grpSp>
      <p:grpSp>
        <p:nvGrpSpPr>
          <p:cNvPr id="35" name="Group 52"/>
          <p:cNvGrpSpPr/>
          <p:nvPr/>
        </p:nvGrpSpPr>
        <p:grpSpPr>
          <a:xfrm>
            <a:off x="1163865" y="3463176"/>
            <a:ext cx="8672791" cy="486087"/>
            <a:chOff x="1163867" y="2340284"/>
            <a:chExt cx="8223226" cy="972174"/>
          </a:xfrm>
        </p:grpSpPr>
        <p:sp>
          <p:nvSpPr>
            <p:cNvPr id="1048641" name="Rectangle 53"/>
            <p:cNvSpPr/>
            <p:nvPr/>
          </p:nvSpPr>
          <p:spPr>
            <a:xfrm>
              <a:off x="1163867" y="2340284"/>
              <a:ext cx="1546098" cy="972174"/>
            </a:xfrm>
            <a:prstGeom prst="rect"/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dirty="0" sz="1138" lang="en-US">
                  <a:solidFill>
                    <a:schemeClr val="tx1"/>
                  </a:solidFill>
                </a:rPr>
                <a:t>AUG 10</a:t>
              </a:r>
            </a:p>
          </p:txBody>
        </p:sp>
        <p:sp>
          <p:nvSpPr>
            <p:cNvPr id="1048642" name="Rectangle 54"/>
            <p:cNvSpPr/>
            <p:nvPr/>
          </p:nvSpPr>
          <p:spPr>
            <a:xfrm>
              <a:off x="2833149" y="2340284"/>
              <a:ext cx="1546098" cy="972174"/>
            </a:xfrm>
            <a:prstGeom prst="rect"/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dirty="0" sz="1138" lang="en-US">
                  <a:solidFill>
                    <a:schemeClr val="tx1"/>
                  </a:solidFill>
                </a:rPr>
                <a:t>AUG 15</a:t>
              </a:r>
            </a:p>
          </p:txBody>
        </p:sp>
        <p:sp>
          <p:nvSpPr>
            <p:cNvPr id="1048643" name="Rectangle 55"/>
            <p:cNvSpPr/>
            <p:nvPr/>
          </p:nvSpPr>
          <p:spPr>
            <a:xfrm>
              <a:off x="4502431" y="2340284"/>
              <a:ext cx="1546098" cy="972174"/>
            </a:xfrm>
            <a:prstGeom prst="rect"/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dirty="0" sz="1138" lang="en-US">
                  <a:solidFill>
                    <a:schemeClr val="tx1"/>
                  </a:solidFill>
                </a:rPr>
                <a:t>AUG 22</a:t>
              </a:r>
            </a:p>
          </p:txBody>
        </p:sp>
        <p:sp>
          <p:nvSpPr>
            <p:cNvPr id="1048644" name="Rectangle 56"/>
            <p:cNvSpPr/>
            <p:nvPr/>
          </p:nvSpPr>
          <p:spPr>
            <a:xfrm>
              <a:off x="6171713" y="2340284"/>
              <a:ext cx="1546098" cy="972174"/>
            </a:xfrm>
            <a:prstGeom prst="rect"/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dirty="0" sz="1138" lang="en-US">
                  <a:solidFill>
                    <a:schemeClr val="tx1"/>
                  </a:solidFill>
                </a:rPr>
                <a:t>AUG 23</a:t>
              </a:r>
            </a:p>
          </p:txBody>
        </p:sp>
        <p:sp>
          <p:nvSpPr>
            <p:cNvPr id="1048645" name="Rectangle 57"/>
            <p:cNvSpPr/>
            <p:nvPr/>
          </p:nvSpPr>
          <p:spPr>
            <a:xfrm>
              <a:off x="7840995" y="2340284"/>
              <a:ext cx="1546098" cy="972174"/>
            </a:xfrm>
            <a:prstGeom prst="rect"/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r>
                <a:rPr dirty="0" sz="1138" lang="en-US">
                  <a:solidFill>
                    <a:schemeClr val="tx1"/>
                  </a:solidFill>
                </a:rPr>
                <a:t>SEP 1</a:t>
              </a:r>
            </a:p>
          </p:txBody>
        </p:sp>
      </p:grpSp>
      <p:grpSp>
        <p:nvGrpSpPr>
          <p:cNvPr id="36" name="Group 58"/>
          <p:cNvGrpSpPr/>
          <p:nvPr/>
        </p:nvGrpSpPr>
        <p:grpSpPr>
          <a:xfrm>
            <a:off x="1163864" y="4108563"/>
            <a:ext cx="8672791" cy="920637"/>
            <a:chOff x="1163867" y="2340284"/>
            <a:chExt cx="8223226" cy="972174"/>
          </a:xfrm>
        </p:grpSpPr>
        <p:sp>
          <p:nvSpPr>
            <p:cNvPr id="1048646" name="Rectangle 59"/>
            <p:cNvSpPr/>
            <p:nvPr/>
          </p:nvSpPr>
          <p:spPr>
            <a:xfrm>
              <a:off x="1163867" y="2340284"/>
              <a:ext cx="1546098" cy="972174"/>
            </a:xfrm>
            <a:prstGeom prst="rect"/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 bIns="36000" lIns="36000" rIns="36000" rtlCol="0" tIns="36000"/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Draw strategic plan.</a:t>
              </a:r>
              <a:endParaRPr dirty="0" sz="1100" lang="en-US">
                <a:solidFill>
                  <a:schemeClr val="tx1"/>
                </a:solidFill>
              </a:endParaRPr>
            </a:p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Draw up targets for all departments.</a:t>
              </a:r>
              <a:endParaRPr dirty="0" sz="1100" lang="en-US">
                <a:solidFill>
                  <a:schemeClr val="tx1"/>
                </a:solidFill>
              </a:endParaRPr>
            </a:p>
            <a:p>
              <a:pPr indent="-90488" marL="90488">
                <a:buFont typeface="Arial" panose="020B0604020202020204" pitchFamily="34" charset="0"/>
                <a:buChar char="•"/>
              </a:pPr>
              <a:endParaRPr dirty="0" sz="1100" lang="en-US">
                <a:solidFill>
                  <a:schemeClr val="tx1"/>
                </a:solidFill>
              </a:endParaRPr>
            </a:p>
          </p:txBody>
        </p:sp>
        <p:sp>
          <p:nvSpPr>
            <p:cNvPr id="1048647" name="Rectangle 60"/>
            <p:cNvSpPr/>
            <p:nvPr/>
          </p:nvSpPr>
          <p:spPr>
            <a:xfrm>
              <a:off x="2833149" y="2340284"/>
              <a:ext cx="1546098" cy="972174"/>
            </a:xfrm>
            <a:prstGeom prst="rect"/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 bIns="36000" lIns="36000" rIns="36000" rtlCol="0" tIns="36000"/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HR good hiring practices</a:t>
              </a:r>
              <a:endParaRPr dirty="0" sz="1100" lang="en-US">
                <a:solidFill>
                  <a:schemeClr val="tx1"/>
                </a:solidFill>
              </a:endParaRPr>
            </a:p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Innovations in the company.</a:t>
              </a:r>
              <a:endParaRPr dirty="0" sz="1100" lang="en-US">
                <a:solidFill>
                  <a:schemeClr val="tx1"/>
                </a:solidFill>
              </a:endParaRPr>
            </a:p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Feedback from suppliers.</a:t>
              </a:r>
              <a:endParaRPr dirty="0" sz="1100" lang="en-US">
                <a:solidFill>
                  <a:schemeClr val="tx1"/>
                </a:solidFill>
              </a:endParaRPr>
            </a:p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Customer feedback</a:t>
              </a:r>
              <a:endParaRPr dirty="0" sz="1100" lang="en-US">
                <a:solidFill>
                  <a:schemeClr val="tx1"/>
                </a:solidFill>
              </a:endParaRPr>
            </a:p>
          </p:txBody>
        </p:sp>
        <p:sp>
          <p:nvSpPr>
            <p:cNvPr id="1048648" name="Rectangle 61"/>
            <p:cNvSpPr/>
            <p:nvPr/>
          </p:nvSpPr>
          <p:spPr>
            <a:xfrm>
              <a:off x="4502431" y="2340284"/>
              <a:ext cx="1546098" cy="972174"/>
            </a:xfrm>
            <a:prstGeom prst="rect"/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 bIns="36000" lIns="36000" rIns="36000" rtlCol="0" tIns="36000"/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Coming up with an enabling environment for all employees  and an innovation centered approach across company.</a:t>
              </a:r>
              <a:endParaRPr dirty="0" sz="1100" lang="en-US">
                <a:solidFill>
                  <a:schemeClr val="tx1"/>
                </a:solidFill>
              </a:endParaRPr>
            </a:p>
          </p:txBody>
        </p:sp>
        <p:sp>
          <p:nvSpPr>
            <p:cNvPr id="1048649" name="Rectangle 62"/>
            <p:cNvSpPr/>
            <p:nvPr/>
          </p:nvSpPr>
          <p:spPr>
            <a:xfrm>
              <a:off x="6171713" y="2340284"/>
              <a:ext cx="1546098" cy="972174"/>
            </a:xfrm>
            <a:prstGeom prst="rect"/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 bIns="36000" lIns="36000" rIns="36000" rtlCol="0" tIns="36000"/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Research and development.</a:t>
              </a:r>
            </a:p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Manufacturing.</a:t>
              </a:r>
            </a:p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Sales</a:t>
              </a:r>
            </a:p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Human resource</a:t>
              </a:r>
              <a:endParaRPr dirty="0" sz="1100" lang="en-US">
                <a:solidFill>
                  <a:schemeClr val="tx1"/>
                </a:solidFill>
              </a:endParaRPr>
            </a:p>
          </p:txBody>
        </p:sp>
        <p:sp>
          <p:nvSpPr>
            <p:cNvPr id="1048650" name="Rectangle 63"/>
            <p:cNvSpPr/>
            <p:nvPr/>
          </p:nvSpPr>
          <p:spPr>
            <a:xfrm>
              <a:off x="7840995" y="2340284"/>
              <a:ext cx="1546098" cy="972174"/>
            </a:xfrm>
            <a:prstGeom prst="rect"/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 bIns="36000" lIns="36000" rIns="36000" rtlCol="0" tIns="36000"/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Fund new products and marketing.</a:t>
              </a:r>
              <a:endParaRPr dirty="0" sz="1100" lang="en-US">
                <a:solidFill>
                  <a:schemeClr val="tx1"/>
                </a:solidFill>
              </a:endParaRPr>
            </a:p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Draw best plans for feedback and marketing.</a:t>
              </a:r>
              <a:endParaRPr dirty="0" sz="1100"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Group 64"/>
          <p:cNvGrpSpPr/>
          <p:nvPr/>
        </p:nvGrpSpPr>
        <p:grpSpPr>
          <a:xfrm>
            <a:off x="1163864" y="5180533"/>
            <a:ext cx="8672791" cy="1677467"/>
            <a:chOff x="1163867" y="2340284"/>
            <a:chExt cx="8223226" cy="972174"/>
          </a:xfrm>
        </p:grpSpPr>
        <p:sp>
          <p:nvSpPr>
            <p:cNvPr id="1048651" name="Rectangle 65"/>
            <p:cNvSpPr/>
            <p:nvPr/>
          </p:nvSpPr>
          <p:spPr>
            <a:xfrm>
              <a:off x="1163867" y="2340284"/>
              <a:ext cx="1546098" cy="972174"/>
            </a:xfrm>
            <a:prstGeom prst="rect"/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 bIns="36000" lIns="36000" rIns="36000" rtlCol="0" tIns="36000"/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Innovation details from R&amp;D Team.</a:t>
              </a:r>
              <a:endParaRPr dirty="0" sz="1100" lang="en-US">
                <a:solidFill>
                  <a:schemeClr val="tx1"/>
                </a:solidFill>
              </a:endParaRPr>
            </a:p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Sales &amp; Marketing team on sales and targets.</a:t>
              </a:r>
              <a:endParaRPr dirty="0" sz="1100" lang="en-US">
                <a:solidFill>
                  <a:schemeClr val="tx1"/>
                </a:solidFill>
              </a:endParaRPr>
            </a:p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Check market share in the industry.</a:t>
              </a:r>
              <a:endParaRPr dirty="0" sz="1100" lang="en-US">
                <a:solidFill>
                  <a:schemeClr val="tx1"/>
                </a:solidFill>
              </a:endParaRPr>
            </a:p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Analyz</a:t>
              </a:r>
              <a:r>
                <a:rPr dirty="0" sz="1100" lang="en-US" smtClean="0">
                  <a:solidFill>
                    <a:schemeClr val="tx1"/>
                  </a:solidFill>
                </a:rPr>
                <a:t>e quality of personnel.</a:t>
              </a:r>
              <a:endParaRPr dirty="0" sz="1100" lang="en-US">
                <a:solidFill>
                  <a:schemeClr val="tx1"/>
                </a:solidFill>
              </a:endParaRPr>
            </a:p>
          </p:txBody>
        </p:sp>
        <p:sp>
          <p:nvSpPr>
            <p:cNvPr id="1048652" name="Rectangle 66"/>
            <p:cNvSpPr/>
            <p:nvPr/>
          </p:nvSpPr>
          <p:spPr>
            <a:xfrm>
              <a:off x="2833149" y="2340284"/>
              <a:ext cx="1546098" cy="972174"/>
            </a:xfrm>
            <a:prstGeom prst="rect"/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 bIns="36000" lIns="36000" rIns="36000" rtlCol="0" tIns="36000"/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Management meeting on strategic plans.</a:t>
              </a:r>
              <a:endParaRPr dirty="0" sz="1100" lang="en-US">
                <a:solidFill>
                  <a:schemeClr val="tx1"/>
                </a:solidFill>
              </a:endParaRPr>
            </a:p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Meeting with suppliers and stockholders.</a:t>
              </a:r>
              <a:endParaRPr dirty="0" sz="1100" lang="en-US">
                <a:solidFill>
                  <a:schemeClr val="tx1"/>
                </a:solidFill>
              </a:endParaRPr>
            </a:p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Meeting with R&amp;D and other employees.</a:t>
              </a:r>
              <a:endParaRPr dirty="0" sz="1100" lang="en-US">
                <a:solidFill>
                  <a:schemeClr val="tx1"/>
                </a:solidFill>
              </a:endParaRPr>
            </a:p>
          </p:txBody>
        </p:sp>
        <p:sp>
          <p:nvSpPr>
            <p:cNvPr id="1048653" name="Rectangle 67"/>
            <p:cNvSpPr/>
            <p:nvPr/>
          </p:nvSpPr>
          <p:spPr>
            <a:xfrm>
              <a:off x="4502431" y="2340284"/>
              <a:ext cx="1546098" cy="972174"/>
            </a:xfrm>
            <a:prstGeom prst="rect"/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 bIns="36000" lIns="36000" rIns="36000" rtlCol="0" tIns="36000"/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Meeting with key individuals in the organization.</a:t>
              </a:r>
              <a:endParaRPr dirty="0" sz="1100" lang="en-US">
                <a:solidFill>
                  <a:schemeClr val="tx1"/>
                </a:solidFill>
              </a:endParaRPr>
            </a:p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Charting of the way forward for the organization.</a:t>
              </a:r>
              <a:endParaRPr dirty="0" sz="1100" lang="en-US">
                <a:solidFill>
                  <a:schemeClr val="tx1"/>
                </a:solidFill>
              </a:endParaRPr>
            </a:p>
          </p:txBody>
        </p:sp>
        <p:sp>
          <p:nvSpPr>
            <p:cNvPr id="1048654" name="Rectangle 68"/>
            <p:cNvSpPr/>
            <p:nvPr/>
          </p:nvSpPr>
          <p:spPr>
            <a:xfrm>
              <a:off x="6171713" y="2340284"/>
              <a:ext cx="1546098" cy="972174"/>
            </a:xfrm>
            <a:prstGeom prst="rect"/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 bIns="36000" lIns="36000" rIns="36000" rtlCol="0" tIns="36000"/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Half a day session with all relevant departments.</a:t>
              </a:r>
              <a:endParaRPr dirty="0" sz="1100" lang="en-US">
                <a:solidFill>
                  <a:schemeClr val="tx1"/>
                </a:solidFill>
              </a:endParaRPr>
            </a:p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Choosing the best ideas to implement to enhance production and efficiency.</a:t>
              </a:r>
              <a:endParaRPr dirty="0" sz="1100" lang="en-US">
                <a:solidFill>
                  <a:schemeClr val="tx1"/>
                </a:solidFill>
              </a:endParaRPr>
            </a:p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Coming up with departmental targets across board.</a:t>
              </a:r>
              <a:endParaRPr dirty="0" sz="1100" lang="en-US">
                <a:solidFill>
                  <a:schemeClr val="tx1"/>
                </a:solidFill>
              </a:endParaRPr>
            </a:p>
          </p:txBody>
        </p:sp>
        <p:sp>
          <p:nvSpPr>
            <p:cNvPr id="1048655" name="Rectangle 69"/>
            <p:cNvSpPr/>
            <p:nvPr/>
          </p:nvSpPr>
          <p:spPr>
            <a:xfrm>
              <a:off x="7840995" y="2340284"/>
              <a:ext cx="1546098" cy="972174"/>
            </a:xfrm>
            <a:prstGeom prst="rect"/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 bIns="36000" lIns="36000" rIns="36000" rtlCol="0" tIns="36000"/>
            <a:p>
              <a:pPr indent="-90488" marL="90488">
                <a:buFont typeface="Arial" panose="020B0604020202020204" pitchFamily="34" charset="0"/>
                <a:buChar char="•"/>
              </a:pPr>
              <a:r>
                <a:rPr dirty="0" sz="1100" lang="en-US" smtClean="0">
                  <a:solidFill>
                    <a:schemeClr val="tx1"/>
                  </a:solidFill>
                </a:rPr>
                <a:t> Strategic plan defining the issues to be solved, how, feedback system and general </a:t>
              </a:r>
              <a:r>
                <a:rPr sz="1100" lang="en-US" smtClean="0">
                  <a:solidFill>
                    <a:schemeClr val="tx1"/>
                  </a:solidFill>
                </a:rPr>
                <a:t>procedures.</a:t>
              </a:r>
              <a:endParaRPr dirty="0" sz="1100" lang="en-US" smtClean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 spd="slow">
    <p:randomBar dir="vert"/>
  </p:transition>
</p:sld>
</file>

<file path=ppt/tags/tag1.xml><?xml version="1.0" encoding="utf-8"?>
<p:tagLst xmlns:p="http://schemas.openxmlformats.org/presentationml/2006/main">
  <p:tag name="THINKCELLSHAPEDONOTDELETE" val="piyqA2fTYMEu5XNfK6a7wcQ"/>
</p:tagLst>
</file>

<file path=ppt/tags/tag2.xml><?xml version="1.0" encoding="utf-8"?>
<p:tagLst xmlns:p="http://schemas.openxmlformats.org/presentationml/2006/main">
  <p:tag name="THINKCELLSHAPEDONOTDELETE" val="piyqA2fTYMEu5XNfK6a7wcQ"/>
</p:tagLst>
</file>

<file path=ppt/tags/tag3.xml><?xml version="1.0" encoding="utf-8"?>
<p:tagLst xmlns:p="http://schemas.openxmlformats.org/presentationml/2006/main">
  <p:tag name="THINKCELLSHAPEDONOTDELETE" val="piyqA2fTYMEu5XNfK6a7wcQ"/>
</p:tagLst>
</file>

<file path=ppt/theme/theme1.xml><?xml version="1.0" encoding="utf-8"?>
<a:theme xmlns:a="http://schemas.openxmlformats.org/drawingml/2006/main" name="A4 default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Presentation</dc:title>
  <dc:creator>Jorge Castellote</dc:creator>
  <cp:lastModifiedBy>User</cp:lastModifiedBy>
  <dcterms:created xsi:type="dcterms:W3CDTF">2018-07-28T21:17:22Z</dcterms:created>
  <dcterms:modified xsi:type="dcterms:W3CDTF">2018-08-20T20:10:58Z</dcterms:modified>
</cp:coreProperties>
</file>